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1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92" r:id="rId2"/>
    <p:sldMasterId id="2147484104" r:id="rId3"/>
    <p:sldMasterId id="2147484128" r:id="rId4"/>
    <p:sldMasterId id="2147484140" r:id="rId5"/>
    <p:sldMasterId id="2147484152" r:id="rId6"/>
    <p:sldMasterId id="2147484164" r:id="rId7"/>
    <p:sldMasterId id="2147484176" r:id="rId8"/>
    <p:sldMasterId id="2147484188" r:id="rId9"/>
    <p:sldMasterId id="2147484236" r:id="rId10"/>
    <p:sldMasterId id="2147484248" r:id="rId11"/>
    <p:sldMasterId id="2147484260" r:id="rId12"/>
    <p:sldMasterId id="2147484272" r:id="rId13"/>
  </p:sldMasterIdLst>
  <p:notesMasterIdLst>
    <p:notesMasterId r:id="rId34"/>
  </p:notesMasterIdLst>
  <p:sldIdLst>
    <p:sldId id="401" r:id="rId14"/>
    <p:sldId id="418" r:id="rId15"/>
    <p:sldId id="417" r:id="rId16"/>
    <p:sldId id="413" r:id="rId17"/>
    <p:sldId id="415" r:id="rId18"/>
    <p:sldId id="416" r:id="rId19"/>
    <p:sldId id="381" r:id="rId20"/>
    <p:sldId id="402" r:id="rId21"/>
    <p:sldId id="403" r:id="rId22"/>
    <p:sldId id="388" r:id="rId23"/>
    <p:sldId id="404" r:id="rId24"/>
    <p:sldId id="405" r:id="rId25"/>
    <p:sldId id="391" r:id="rId26"/>
    <p:sldId id="395" r:id="rId27"/>
    <p:sldId id="392" r:id="rId28"/>
    <p:sldId id="393" r:id="rId29"/>
    <p:sldId id="396" r:id="rId30"/>
    <p:sldId id="394" r:id="rId31"/>
    <p:sldId id="389" r:id="rId32"/>
    <p:sldId id="419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33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60"/>
  </p:normalViewPr>
  <p:slideViewPr>
    <p:cSldViewPr>
      <p:cViewPr>
        <p:scale>
          <a:sx n="80" d="100"/>
          <a:sy n="80" d="100"/>
        </p:scale>
        <p:origin x="-168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154903127970552E-2"/>
          <c:y val="3.2637272759167113E-2"/>
          <c:w val="0.86484843601135974"/>
          <c:h val="0.767471194721054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Подъемные сооружения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всего аварий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609280"/>
        <c:axId val="64639744"/>
        <c:axId val="64616192"/>
      </c:bar3DChart>
      <c:catAx>
        <c:axId val="6460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639744"/>
        <c:crosses val="autoZero"/>
        <c:auto val="1"/>
        <c:lblAlgn val="ctr"/>
        <c:lblOffset val="100"/>
        <c:noMultiLvlLbl val="0"/>
      </c:catAx>
      <c:valAx>
        <c:axId val="6463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4609280"/>
        <c:crosses val="autoZero"/>
        <c:crossBetween val="between"/>
      </c:valAx>
      <c:serAx>
        <c:axId val="64616192"/>
        <c:scaling>
          <c:orientation val="minMax"/>
        </c:scaling>
        <c:delete val="1"/>
        <c:axPos val="b"/>
        <c:majorTickMark val="out"/>
        <c:minorTickMark val="none"/>
        <c:tickLblPos val="nextTo"/>
        <c:crossAx val="64639744"/>
        <c:crosses val="autoZero"/>
      </c:serAx>
    </c:plotArea>
    <c:legend>
      <c:legendPos val="r"/>
      <c:layout>
        <c:manualLayout>
          <c:xMode val="edge"/>
          <c:yMode val="edge"/>
          <c:x val="2.2921288315635176E-2"/>
          <c:y val="0.86753379793625141"/>
          <c:w val="0.7921754213689518"/>
          <c:h val="0.1185078510082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9706977635193"/>
          <c:y val="1.9572320247245256E-2"/>
          <c:w val="0.85060213759323988"/>
          <c:h val="0.8604177457915931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Подъемные сооружения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смертельных несчастных случаев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</c:v>
                </c:pt>
                <c:pt idx="1">
                  <c:v>76</c:v>
                </c:pt>
                <c:pt idx="2">
                  <c:v>11</c:v>
                </c:pt>
                <c:pt idx="3">
                  <c:v>13</c:v>
                </c:pt>
                <c:pt idx="4">
                  <c:v>12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994688"/>
        <c:axId val="65000576"/>
        <c:axId val="64688576"/>
      </c:bar3DChart>
      <c:catAx>
        <c:axId val="649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000576"/>
        <c:crosses val="autoZero"/>
        <c:auto val="1"/>
        <c:lblAlgn val="ctr"/>
        <c:lblOffset val="100"/>
        <c:noMultiLvlLbl val="0"/>
      </c:catAx>
      <c:valAx>
        <c:axId val="6500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64994688"/>
        <c:crosses val="autoZero"/>
        <c:crossBetween val="between"/>
      </c:valAx>
      <c:serAx>
        <c:axId val="64688576"/>
        <c:scaling>
          <c:orientation val="minMax"/>
        </c:scaling>
        <c:delete val="1"/>
        <c:axPos val="b"/>
        <c:majorTickMark val="out"/>
        <c:minorTickMark val="none"/>
        <c:tickLblPos val="nextTo"/>
        <c:crossAx val="65000576"/>
        <c:crosses val="autoZero"/>
      </c:serAx>
    </c:plotArea>
    <c:legend>
      <c:legendPos val="r"/>
      <c:layout>
        <c:manualLayout>
          <c:xMode val="edge"/>
          <c:yMode val="edge"/>
          <c:x val="3.642230276568055E-2"/>
          <c:y val="0.86982434852115997"/>
          <c:w val="0.9190855749557707"/>
          <c:h val="0.104764874609891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603798596974603E-2"/>
          <c:y val="0.19480351414406533"/>
          <c:w val="0.83368633119737512"/>
          <c:h val="0.71633536249633367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'Данные 2014-2025'!$A$3</c:f>
              <c:strCache>
                <c:ptCount val="1"/>
                <c:pt idx="0">
                  <c:v>добыча угля, млн.тонн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3.7077426814901117E-3"/>
                  <c:y val="3.55276904077893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40559493504833E-3"/>
                  <c:y val="-1.6904186994263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342565061152456E-3"/>
                  <c:y val="-4.41872152626957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956019748936191E-3"/>
                  <c:y val="-8.315437774579042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513995901435943E-3"/>
                  <c:y val="1.77638452038946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276682336713473E-2"/>
                  <c:y val="7.8058442694663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7696758031544814E-3"/>
                  <c:y val="-5.387900135858447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7.4047805940835327E-4"/>
                  <c:y val="6.4152658289498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'Данные 2014-2025'!$B$2:$M$2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 12 мес.</c:v>
                </c:pt>
              </c:strCache>
            </c:strRef>
          </c:cat>
          <c:val>
            <c:numRef>
              <c:f>'Данные 2014-2025'!$B$3:$M$3</c:f>
              <c:numCache>
                <c:formatCode>General</c:formatCode>
                <c:ptCount val="12"/>
                <c:pt idx="0">
                  <c:v>210.9</c:v>
                </c:pt>
                <c:pt idx="1">
                  <c:v>215.8</c:v>
                </c:pt>
                <c:pt idx="2">
                  <c:v>227.4</c:v>
                </c:pt>
                <c:pt idx="3">
                  <c:v>241.4</c:v>
                </c:pt>
                <c:pt idx="4">
                  <c:v>255.3</c:v>
                </c:pt>
                <c:pt idx="5">
                  <c:v>250.1</c:v>
                </c:pt>
                <c:pt idx="6">
                  <c:v>220.7</c:v>
                </c:pt>
                <c:pt idx="7">
                  <c:v>243.1</c:v>
                </c:pt>
                <c:pt idx="8">
                  <c:v>223.6</c:v>
                </c:pt>
                <c:pt idx="9">
                  <c:v>214.2</c:v>
                </c:pt>
                <c:pt idx="10">
                  <c:v>198.4</c:v>
                </c:pt>
                <c:pt idx="11">
                  <c:v>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746816"/>
        <c:axId val="134422528"/>
      </c:barChart>
      <c:lineChart>
        <c:grouping val="standard"/>
        <c:varyColors val="0"/>
        <c:ser>
          <c:idx val="1"/>
          <c:order val="0"/>
          <c:tx>
            <c:strRef>
              <c:f>'Данные 2014-2025'!$A$5</c:f>
              <c:strCache>
                <c:ptCount val="1"/>
                <c:pt idx="0">
                  <c:v>смертельный травматизм, чел.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9292942229087114E-3"/>
                  <c:y val="-2.2117665752411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783852615184771E-2"/>
                  <c:y val="2.9621981177877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043451824744659E-2"/>
                  <c:y val="3.026777388107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92293636871271E-2"/>
                  <c:y val="2.8559787158362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362806027446639E-2"/>
                  <c:y val="2.9954179070469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702556512907908E-2"/>
                  <c:y val="3.3471979912028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07535145216029E-2"/>
                  <c:y val="2.5822196777806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4057177393216092E-3"/>
                  <c:y val="-2.6324829396325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4291467890461801E-3"/>
                  <c:y val="-2.2879413004225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9237755215436227E-2"/>
                  <c:y val="-3.4291164330870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8140598652514407E-3"/>
                  <c:y val="-3.9181057311354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412622039404306E-3"/>
                  <c:y val="-1.9627658579726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9593392697160803E-4"/>
                  <c:y val="-2.0014337146890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7.1506883069084488E-3"/>
                  <c:y val="-2.908291141869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953525927047584E-3"/>
                  <c:y val="-3.719763172975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1699923139759321E-2"/>
                  <c:y val="-3.2292432615930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9852967079721527E-2"/>
                  <c:y val="-3.1283110513636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8288296454682062E-2"/>
                  <c:y val="-2.4845864719689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1108144051933999E-2"/>
                  <c:y val="-3.0486115317008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9.681310727523899E-3"/>
                  <c:y val="-3.0059982502187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7821785839614922E-2"/>
                  <c:y val="-2.5006458626395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4531626461176625E-2"/>
                  <c:y val="-3.6546663733067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8.1610968545365974E-3"/>
                  <c:y val="-3.6422047244094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5.1783777724163241E-3"/>
                  <c:y val="-4.250148731408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6.8380867433353257E-3"/>
                  <c:y val="-2.1962834645669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2.101899962474315E-2"/>
                  <c:y val="-2.9023818467711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2.1137145135032072E-2"/>
                  <c:y val="-2.5067722488129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6.7534733645764264E-4"/>
                  <c:y val="-2.2814908136482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5.1206691085620209E-3"/>
                  <c:y val="-2.3353560804899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C00000"/>
                </a:solidFill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'Данные 2014-2025'!$B$2:$M$2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 12 мес.</c:v>
                </c:pt>
              </c:strCache>
            </c:strRef>
          </c:cat>
          <c:val>
            <c:numRef>
              <c:f>'Данные 2014-2025'!$B$5:$M$5</c:f>
              <c:numCache>
                <c:formatCode>General</c:formatCode>
                <c:ptCount val="12"/>
                <c:pt idx="0">
                  <c:v>19</c:v>
                </c:pt>
                <c:pt idx="1">
                  <c:v>14</c:v>
                </c:pt>
                <c:pt idx="2">
                  <c:v>12</c:v>
                </c:pt>
                <c:pt idx="3">
                  <c:v>11</c:v>
                </c:pt>
                <c:pt idx="4">
                  <c:v>8</c:v>
                </c:pt>
                <c:pt idx="5">
                  <c:v>9</c:v>
                </c:pt>
                <c:pt idx="6">
                  <c:v>11</c:v>
                </c:pt>
                <c:pt idx="7">
                  <c:v>64</c:v>
                </c:pt>
                <c:pt idx="8">
                  <c:v>6</c:v>
                </c:pt>
                <c:pt idx="9">
                  <c:v>8</c:v>
                </c:pt>
                <c:pt idx="10">
                  <c:v>6</c:v>
                </c:pt>
                <c:pt idx="11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746816"/>
        <c:axId val="134422528"/>
      </c:lineChart>
      <c:lineChart>
        <c:grouping val="stacked"/>
        <c:varyColors val="0"/>
        <c:ser>
          <c:idx val="2"/>
          <c:order val="2"/>
          <c:tx>
            <c:strRef>
              <c:f>'Данные 2014-2025'!$A$4</c:f>
              <c:strCache>
                <c:ptCount val="1"/>
                <c:pt idx="0">
                  <c:v>общий травматизм, чел.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FF0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047867971935262E-2"/>
                  <c:y val="-2.3545756780402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4154853629802234E-3"/>
                  <c:y val="-1.7763845203894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81965555141269E-2"/>
                  <c:y val="-2.0828416447944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513995901435943E-3"/>
                  <c:y val="-2.3092998765063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48228720817097E-2"/>
                  <c:y val="-2.4314368027428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873138173069652E-3"/>
                  <c:y val="-2.1316614244673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538713407450558E-2"/>
                  <c:y val="-2.6645767805842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238101114132884E-2"/>
                  <c:y val="-1.1748335828430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5728826405044665E-2"/>
                  <c:y val="7.10553808155786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078516949639123E-2"/>
                  <c:y val="1.5987460683505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977462763461393E-2"/>
                  <c:y val="-2.4869383285452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944654570436016E-2"/>
                  <c:y val="-5.1754938143725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9436569086534826E-3"/>
                  <c:y val="-2.3092998765063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71828454326741E-2"/>
                  <c:y val="2.6645767805842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5182676881222027E-2"/>
                  <c:y val="2.4485852076404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249490404342477E-2"/>
                  <c:y val="2.2250125291057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2617522305332319E-2"/>
                  <c:y val="2.2777445735299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5318524291164265E-2"/>
                  <c:y val="1.5750935783979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1080992865368846E-2"/>
                  <c:y val="1.6136565084980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1.3669211352426878E-2"/>
                  <c:y val="2.2160187082663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7800862882225939E-2"/>
                  <c:y val="1.5416919545027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5.551882414147267E-3"/>
                  <c:y val="1.1700639204694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7.0044865561721169E-3"/>
                  <c:y val="-7.88591426071734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2635053626654018E-4"/>
                  <c:y val="-5.23590551181100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6.4704864538172287E-3"/>
                  <c:y val="-9.81291338582679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3.8821748952690112E-3"/>
                  <c:y val="-1.0707541557305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7276141317989862E-2"/>
                  <c:y val="1.9641364829396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2.4196696861360123E-3"/>
                  <c:y val="2.4139282589676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 w="6350">
                <a:solidFill>
                  <a:srgbClr val="0070C0"/>
                </a:solidFill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'Данные 2014-2025'!$B$4:$M$4</c:f>
              <c:numCache>
                <c:formatCode>General</c:formatCode>
                <c:ptCount val="12"/>
                <c:pt idx="0">
                  <c:v>222</c:v>
                </c:pt>
                <c:pt idx="1">
                  <c:v>188</c:v>
                </c:pt>
                <c:pt idx="2">
                  <c:v>175</c:v>
                </c:pt>
                <c:pt idx="3">
                  <c:v>127</c:v>
                </c:pt>
                <c:pt idx="4">
                  <c:v>118</c:v>
                </c:pt>
                <c:pt idx="5">
                  <c:v>114</c:v>
                </c:pt>
                <c:pt idx="6">
                  <c:v>106</c:v>
                </c:pt>
                <c:pt idx="7">
                  <c:v>245</c:v>
                </c:pt>
                <c:pt idx="8">
                  <c:v>108</c:v>
                </c:pt>
                <c:pt idx="9">
                  <c:v>84</c:v>
                </c:pt>
                <c:pt idx="10">
                  <c:v>85</c:v>
                </c:pt>
                <c:pt idx="11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18272"/>
        <c:axId val="134627328"/>
      </c:lineChart>
      <c:catAx>
        <c:axId val="65746816"/>
        <c:scaling>
          <c:orientation val="minMax"/>
        </c:scaling>
        <c:delete val="0"/>
        <c:axPos val="b"/>
        <c:minorGridlines>
          <c:spPr>
            <a:ln w="9525">
              <a:prstDash val="sysDash"/>
            </a:ln>
          </c:spPr>
        </c:minorGridlines>
        <c:numFmt formatCode="General" sourceLinked="1"/>
        <c:majorTickMark val="out"/>
        <c:minorTickMark val="none"/>
        <c:tickLblPos val="nextTo"/>
        <c:txPr>
          <a:bodyPr rot="-2100000" vert="horz"/>
          <a:lstStyle/>
          <a:p>
            <a:pPr>
              <a:defRPr sz="800" b="1"/>
            </a:pPr>
            <a:endParaRPr lang="ru-RU"/>
          </a:p>
        </c:txPr>
        <c:crossAx val="134422528"/>
        <c:crosses val="autoZero"/>
        <c:auto val="1"/>
        <c:lblAlgn val="ctr"/>
        <c:lblOffset val="100"/>
        <c:noMultiLvlLbl val="0"/>
      </c:catAx>
      <c:valAx>
        <c:axId val="1344225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добыча угля,</a:t>
                </a:r>
                <a:r>
                  <a:rPr lang="ru-RU" baseline="0"/>
                  <a:t> </a:t>
                </a:r>
                <a:r>
                  <a:rPr lang="ru-RU"/>
                  <a:t>млн.тонн и 
смертельный травматизм,</a:t>
                </a:r>
                <a:r>
                  <a:rPr lang="ru-RU" baseline="0"/>
                  <a:t> </a:t>
                </a:r>
                <a:r>
                  <a:rPr lang="ru-RU"/>
                  <a:t>чел.</a:t>
                </a:r>
              </a:p>
            </c:rich>
          </c:tx>
          <c:layout>
            <c:manualLayout>
              <c:xMode val="edge"/>
              <c:yMode val="edge"/>
              <c:x val="0"/>
              <c:y val="0.29333342313343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5746816"/>
        <c:crosses val="autoZero"/>
        <c:crossBetween val="between"/>
      </c:valAx>
      <c:catAx>
        <c:axId val="134518272"/>
        <c:scaling>
          <c:orientation val="minMax"/>
        </c:scaling>
        <c:delete val="1"/>
        <c:axPos val="b"/>
        <c:majorTickMark val="out"/>
        <c:minorTickMark val="none"/>
        <c:tickLblPos val="nextTo"/>
        <c:crossAx val="134627328"/>
        <c:crosses val="autoZero"/>
        <c:auto val="1"/>
        <c:lblAlgn val="ctr"/>
        <c:lblOffset val="100"/>
        <c:noMultiLvlLbl val="0"/>
      </c:catAx>
      <c:valAx>
        <c:axId val="134627328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общий травматизм, чел.</a:t>
                </a:r>
              </a:p>
            </c:rich>
          </c:tx>
          <c:layout>
            <c:manualLayout>
              <c:xMode val="edge"/>
              <c:yMode val="edge"/>
              <c:x val="0.97307337227853208"/>
              <c:y val="0.325333267105761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518272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5353903716841916E-4"/>
          <c:y val="0.10666680136681361"/>
          <c:w val="0.99716366755866492"/>
          <c:h val="6.9333252513245153E-2"/>
        </c:manualLayout>
      </c:layout>
      <c:overlay val="0"/>
      <c:txPr>
        <a:bodyPr/>
        <a:lstStyle/>
        <a:p>
          <a:pPr>
            <a:defRPr sz="1200" i="1"/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0922189825784E-2"/>
          <c:y val="1.7124727825826448E-2"/>
          <c:w val="0.9110907781017421"/>
          <c:h val="0.82307247294160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индикаторов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39319484980956E-4"/>
                  <c:y val="-1.2739965065920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267662729521985E-4"/>
                  <c:y val="-1.2379908717963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919094461638382E-4"/>
                  <c:y val="-5.0960893918269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966804994440294E-3"/>
                  <c:y val="-2.293187767739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ПБ-1 (три и более инцидентов за год)</c:v>
                </c:pt>
                <c:pt idx="1">
                  <c:v>ПБ-3 (нет лицензии ВХ)</c:v>
                </c:pt>
                <c:pt idx="2">
                  <c:v>ПБ-6 (нет ЗЭПБ на ТУ)</c:v>
                </c:pt>
                <c:pt idx="3">
                  <c:v>ПБ-7 (нет ЗЭПБ на ЗС)</c:v>
                </c:pt>
                <c:pt idx="4">
                  <c:v>ПБ-8 (заведомоложное ЗЭПБ)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подано заявлений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93360998888059E-2"/>
                  <c:y val="-1.783590486019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472337495366906E-3"/>
                  <c:y val="-1.273993204299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95573999258705E-2"/>
                  <c:y val="-9.34250890606997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46127249351368E-2"/>
                  <c:y val="2.547986408599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966804994440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483402497220147E-3"/>
                  <c:y val="-2.3255813953488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ПБ-1 (три и более инцидентов за год)</c:v>
                </c:pt>
                <c:pt idx="1">
                  <c:v>ПБ-3 (нет лицензии ВХ)</c:v>
                </c:pt>
                <c:pt idx="2">
                  <c:v>ПБ-6 (нет ЗЭПБ на ТУ)</c:v>
                </c:pt>
                <c:pt idx="3">
                  <c:v>ПБ-7 (нет ЗЭПБ на ЗС)</c:v>
                </c:pt>
                <c:pt idx="4">
                  <c:v>ПБ-8 (заведомоложное ЗЭПБ)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</c:v>
                </c:pt>
                <c:pt idx="1">
                  <c:v>20</c:v>
                </c:pt>
                <c:pt idx="2">
                  <c:v>10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согласовано КНМ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45020749166044E-2"/>
                  <c:y val="-1.6989234574890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472337495366342E-3"/>
                  <c:y val="-9.3023255813953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483402497220147E-3"/>
                  <c:y val="-2.3255813953488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4834024972201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ПБ-1 (три и более инцидентов за год)</c:v>
                </c:pt>
                <c:pt idx="1">
                  <c:v>ПБ-3 (нет лицензии ВХ)</c:v>
                </c:pt>
                <c:pt idx="2">
                  <c:v>ПБ-6 (нет ЗЭПБ на ТУ)</c:v>
                </c:pt>
                <c:pt idx="3">
                  <c:v>ПБ-7 (нет ЗЭПБ на ЗС)</c:v>
                </c:pt>
                <c:pt idx="4">
                  <c:v>ПБ-8 (заведомоложное ЗЭПБ)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544128"/>
        <c:axId val="144547200"/>
        <c:axId val="0"/>
      </c:bar3DChart>
      <c:catAx>
        <c:axId val="14454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560000" vert="horz"/>
          <a:lstStyle/>
          <a:p>
            <a:pPr>
              <a:defRPr sz="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547200"/>
        <c:crosses val="autoZero"/>
        <c:auto val="1"/>
        <c:lblAlgn val="ctr"/>
        <c:lblOffset val="40"/>
        <c:noMultiLvlLbl val="0"/>
      </c:catAx>
      <c:valAx>
        <c:axId val="14454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544128"/>
        <c:crosses val="autoZero"/>
        <c:crossBetween val="between"/>
      </c:valAx>
    </c:plotArea>
    <c:legend>
      <c:legendPos val="tr"/>
      <c:legendEntry>
        <c:idx val="0"/>
        <c:txPr>
          <a:bodyPr/>
          <a:lstStyle/>
          <a:p>
            <a:pPr>
              <a:defRPr sz="1420"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20"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20"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02731809715955"/>
          <c:y val="1.5366559111653704E-3"/>
          <c:w val="0.30858137891326393"/>
          <c:h val="0.30334626722348484"/>
        </c:manualLayout>
      </c:layout>
      <c:overlay val="1"/>
      <c:txPr>
        <a:bodyPr/>
        <a:lstStyle/>
        <a:p>
          <a:pPr>
            <a:defRPr sz="1420" b="0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34840054394123E-2"/>
          <c:y val="4.7865857094783353E-2"/>
          <c:w val="0.72366565751953482"/>
          <c:h val="0.759058574812138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индикаторов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472337495366906E-3"/>
                  <c:y val="-1.273993204299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94467499073381E-2"/>
                  <c:y val="-1.0191945634396453E-2"/>
                </c:manualLayout>
              </c:layout>
              <c:tx>
                <c:rich>
                  <a:bodyPr/>
                  <a:lstStyle/>
                  <a:p>
                    <a:r>
                      <a:rPr lang="ru-RU" sz="1700" baseline="0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45020749166044E-2"/>
                  <c:y val="-5.0959728171982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966804994440294E-3"/>
                  <c:y val="-2.293187767739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aseline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Э-4 (энерго надзор)</c:v>
                </c:pt>
                <c:pt idx="1">
                  <c:v>Г-4 (горный надзор)</c:v>
                </c:pt>
                <c:pt idx="2">
                  <c:v>ЛЭПБ-1 (лиц. эксперты)</c:v>
                </c:pt>
                <c:pt idx="3">
                  <c:v>ЛЭПБ-4 (лиц. эксперты)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направлено заявлений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93360998888059E-2"/>
                  <c:y val="-1.783590486019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472337495366906E-3"/>
                  <c:y val="-1.273993204299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95573999258705E-2"/>
                  <c:y val="-9.34250890606997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46127249351368E-2"/>
                  <c:y val="2.547986408599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aseline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Э-4 (энерго надзор)</c:v>
                </c:pt>
                <c:pt idx="1">
                  <c:v>Г-4 (горный надзор)</c:v>
                </c:pt>
                <c:pt idx="2">
                  <c:v>ЛЭПБ-1 (лиц. эксперты)</c:v>
                </c:pt>
                <c:pt idx="3">
                  <c:v>ЛЭПБ-4 (лиц. эксперты)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согласовано КНМ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45020749166044E-2"/>
                  <c:y val="-1.6989234574890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aseline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Э-4 (энерго надзор)</c:v>
                </c:pt>
                <c:pt idx="1">
                  <c:v>Г-4 (горный надзор)</c:v>
                </c:pt>
                <c:pt idx="2">
                  <c:v>ЛЭПБ-1 (лиц. эксперты)</c:v>
                </c:pt>
                <c:pt idx="3">
                  <c:v>ЛЭПБ-4 (лиц. эксперты)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287424"/>
        <c:axId val="141288960"/>
        <c:axId val="0"/>
      </c:bar3DChart>
      <c:catAx>
        <c:axId val="14128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56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288960"/>
        <c:crosses val="autoZero"/>
        <c:auto val="1"/>
        <c:lblAlgn val="ctr"/>
        <c:lblOffset val="100"/>
        <c:noMultiLvlLbl val="0"/>
      </c:catAx>
      <c:valAx>
        <c:axId val="14128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1287424"/>
        <c:crosses val="autoZero"/>
        <c:crossBetween val="between"/>
      </c:valAx>
    </c:plotArea>
    <c:legend>
      <c:legendPos val="tr"/>
      <c:legendEntry>
        <c:idx val="0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258907385403387"/>
          <c:y val="8.0506927801672829E-4"/>
          <c:w val="0.21741093655095375"/>
          <c:h val="0.4571861063056486"/>
        </c:manualLayout>
      </c:layout>
      <c:overlay val="1"/>
      <c:txPr>
        <a:bodyPr/>
        <a:lstStyle/>
        <a:p>
          <a:pPr>
            <a:defRPr sz="14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6DC6CB2-FFAE-4841-AA05-27722B363968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6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3127B48-7296-4377-8E3D-FABDA14C3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9F8AB-398D-4441-9F85-708B14A86C3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1347788"/>
            <a:ext cx="4849812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654">
              <a:defRPr/>
            </a:pPr>
            <a:fld id="{87CEB8FC-EDEB-4FB9-8E4E-90874AB43AF3}" type="slidenum">
              <a:rPr lang="ru-RU">
                <a:solidFill>
                  <a:prstClr val="black"/>
                </a:solidFill>
              </a:rPr>
              <a:pPr defTabSz="912654"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2654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9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1347788"/>
            <a:ext cx="4849812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654">
              <a:defRPr/>
            </a:pPr>
            <a:fld id="{87CEB8FC-EDEB-4FB9-8E4E-90874AB43AF3}" type="slidenum">
              <a:rPr lang="ru-RU">
                <a:solidFill>
                  <a:prstClr val="black"/>
                </a:solidFill>
              </a:rPr>
              <a:pPr defTabSz="912654"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2654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9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1347788"/>
            <a:ext cx="4849812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654">
              <a:defRPr/>
            </a:pPr>
            <a:fld id="{87CEB8FC-EDEB-4FB9-8E4E-90874AB43AF3}" type="slidenum">
              <a:rPr lang="ru-RU">
                <a:solidFill>
                  <a:prstClr val="black"/>
                </a:solidFill>
              </a:rPr>
              <a:pPr defTabSz="912654"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2654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9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1347788"/>
            <a:ext cx="4849812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654">
              <a:defRPr/>
            </a:pPr>
            <a:fld id="{87CEB8FC-EDEB-4FB9-8E4E-90874AB43AF3}" type="slidenum">
              <a:rPr lang="ru-RU">
                <a:solidFill>
                  <a:prstClr val="black"/>
                </a:solidFill>
              </a:rPr>
              <a:pPr defTabSz="912654"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2654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9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4563" y="1347788"/>
            <a:ext cx="4849812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553">
              <a:defRPr/>
            </a:pPr>
            <a:fld id="{87CEB8FC-EDEB-4FB9-8E4E-90874AB43AF3}" type="slidenum">
              <a:rPr lang="ru-RU">
                <a:solidFill>
                  <a:prstClr val="black"/>
                </a:solidFill>
              </a:rPr>
              <a:pPr defTabSz="912553"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2553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4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8911C-3700-4959-8429-91A364FB5A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3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0BA36-59A0-4801-A199-064D7298A3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4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D0B3-C3E6-4160-90E4-304BBE50AC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26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62FA-DF27-42A2-9738-2BE644CAE0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147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8D44-9B32-4AC5-AA86-AEA08792AC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623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678F-6066-43A5-9F4D-56C31A5774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927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A11E-58C1-4E04-8AE7-CF44114D76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232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5EE6-1F25-4237-B060-FB8E4EA8E2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36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72E1-359A-4A1E-A6B4-E2BBDDF5F1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228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5D5F-9932-4B9B-BC6D-F91CF9D4C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60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9460-E593-4E36-920C-7EFF8F8124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488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6D7F-E3B8-42F7-AE02-F19E1DD0B4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3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94" y="274643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9" y="274643"/>
            <a:ext cx="65341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3C441-1244-43C3-9E2B-801763563A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8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797D-DFF0-4B93-8E6B-3031B727A5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40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4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CE865-1842-4CE0-9B0C-FE557606B7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5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38B52-82B1-4DE7-8A29-32316B342D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1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696B7-ABB6-4873-B616-8C30C44646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7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2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2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CC75C-7744-4711-947C-BF2FB06E1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9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51513-177E-4B97-B715-D52195A238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7E22B-4B3F-4D62-821B-BF900BC7C9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DD29FA-938A-416E-BCA5-FD1EB970E7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8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7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FE0DB-8295-4E93-BC4C-742386E45F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2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FEA6B-352E-4C08-B67B-B0CD0F2B2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6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379F-8764-49B9-9AE2-68C7441BAE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175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B5C90-1B13-45B3-A129-0E988EFA37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4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84" y="274643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9" y="274643"/>
            <a:ext cx="65341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2141F-F935-49BD-9621-6D875B660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6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8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E64F1-B6B3-484B-B990-D766E5E324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1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D58D0-72A8-4415-B5F7-C3B469F774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8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05E6B-6506-43BE-A78E-BB77D5B917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2" y="160021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2" y="160021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F49A5-1BDE-43F8-ADA6-F813C5558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4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73C32-B183-45C3-95F1-0475A6E5C6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2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A0E83C-5CB3-4346-A456-955C98B1D4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8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E3229-653B-45EB-B40F-D98D6E3457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2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7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DA813-2B4B-4476-A6D7-F7C52C1E23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584A-BC0C-4446-BC9C-F1496CAF39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455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AFCC3-42B9-4FC9-873E-04EA97796A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E2642-4E72-4D32-865A-EE3B513ED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3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84" y="274648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9" y="274648"/>
            <a:ext cx="65341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BDDAC-8E9C-4EEA-A31C-D34B6788A2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5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8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3AAAF-4166-4364-8A68-9D855E3A0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8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85C00-9485-47F3-8662-DA6CDCA79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1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FD384-F6B5-4C8A-A200-293D70C583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6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2" y="160021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2" y="160021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2E674-73FA-45FF-869D-840E9E86BA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5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F28C6-730F-44A7-A08C-A43AF6D99A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1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8EDA0-8CC7-4B55-A7DB-93A9C91E6A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2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2C07C-8564-457D-8378-FDB397BC99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3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0D05-3357-43F1-8D58-5603E94F8D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926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7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E39E7-0455-4A29-9D08-429E001B5C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2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58782-6C87-4149-8DB0-34B52C0EC3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6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EA8A4-E2A0-4710-871D-4E513D00A5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3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84" y="274648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9" y="274648"/>
            <a:ext cx="65341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F6AF8-126A-438B-9445-808A7AC106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6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932-880A-4935-AEE0-C01F31A82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FA83-B900-4F1A-A430-6A2F0BE624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25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D375-831A-408E-B2F1-FD98915D31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53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AB60-651E-4595-A5DB-5FEFFE8E70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14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7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2B8A-9DAF-44CA-8CA5-2B8B4DA020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3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464C7-1CEB-4B0A-8A0E-C6FD60F44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6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9DA6-5E59-4D54-A07D-CD6291C2D3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93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15C8-BC92-46D3-A5AB-6D59BEE9CC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63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BAE5-B4D0-49BA-8C26-1532E1552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46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093BC-ABAA-44EB-B4EF-4645F27EDF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7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415F6-154B-4023-96A3-AED8F559E1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3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48A75-07AC-4CA8-8CEE-470EBFF516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5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10D26-B406-4689-BEF3-C391FBD35F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6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21A0B-BA51-407C-9B48-E2796569B9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0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B5D43-C6CF-494F-9F01-74502308B8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0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C9D654-6FAD-4D9C-AE1D-D37108AE38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5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59DDB-E01C-4375-BA48-EEB05D2CEF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3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37204-39E1-40FE-A2A5-3662B60E90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3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FA994-7BD9-4972-8EFF-D6FB5D611A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1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5BD80-40FF-4763-8CBF-2EEA989728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0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43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80537-CE2F-4D2C-BE58-48F59CFC1D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8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0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7FB312-0F92-49CC-9892-9A293C6B67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1965C-6DFB-40AC-96B3-07FBFEF63E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1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4F96A-3355-477D-A91B-05E7BA22D8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7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0720E-B59B-488E-AFF9-4DBEB94F4B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4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45B1C-B626-4FB0-9C02-4B621DFF66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D6B5A-1B14-4CC1-BDBD-6CCC61DB5B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6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2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2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F28DA-4250-46E0-A4A1-DAEB754C7C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3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091F9-E938-4110-9B60-1595A7872E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4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34CC-9F33-41E7-9F96-F49F315490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3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0F236-285A-4498-84D0-A726078EF9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5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A7503-B4CE-4A4E-A55C-CFAEAF52D6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0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43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169CD-B67B-43F3-A3F1-1336FDAB85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2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50D08-DE02-4A39-8763-842FEEC3F4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9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A77DA-604E-4D7E-B353-03133E64DC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5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3A910-9039-4C7C-8AE7-ED047EF6AD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3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88BA1-73DF-4AAB-BA1A-3F18BCB728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6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14F44-F0A5-4F4F-BC23-CA2755585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0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FDC9C-A634-4B18-B733-3CD87C57CA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9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47A85-32CF-4FF0-AF4D-55C2C7CFC6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8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BE402-1546-4043-A69D-21BD791CBB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3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E174C1-10DA-4831-9F8E-2753415716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5A37F-28DC-4EA7-B07F-B9C202F74D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8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33B603-A773-4910-819E-56BDA40629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8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45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5AA6A-E344-4C80-A329-02DECE2616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5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ACAB5-047E-4C42-BBB4-80273467FD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4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9DE9A-59E2-480E-8262-9BBB2046CC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2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E179F-4FBF-42AB-AA21-AE9E40C6F3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CFB88-FD88-4B90-B8A6-DDDF2B2C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89506-0FC7-40C1-B7F2-B27D8BA17F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12675-0A3A-4655-BE03-AA56CFF67D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8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3D5FF-EA8A-47C4-B47A-86704C2942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2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CCD3D-4C86-4DEB-8E43-58D53D4F00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2B1-DA3B-403D-97CC-76B661F7F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1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0F50B-45DA-47D1-94A4-4FD4E7C24D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4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7BBA95-FA45-4A0C-B540-EC214DE2BA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9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45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F6FBB-4967-4378-A362-C0B4E3C9DD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2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7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EECFD-751E-45A9-8980-8A76DEDD0E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5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D20B8-26F5-42BB-91CA-21B116FA36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4D459-E07B-4384-B1A9-F2B6D263AF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6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B060C8-430B-4DEA-811A-73E3F6D5AB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4D84F-402A-4BD8-A32E-88EC150329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2FF6D-9D2B-4D63-9921-4C1755AA89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9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CFE7C-411E-4A51-AC16-2E146B8715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0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D7794-D011-4535-B8DD-349A20B0F7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9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F05F2-4789-433A-96A2-F9A11694A1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1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18AD3-6C77-443A-B713-A351E21A50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7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C6F5B-0BDC-4444-AA8B-F2E1EF57F2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3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43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84831-C34B-40A0-A5FE-566D478621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7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F2A38-97F0-4D0E-B095-EE5AA036C4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8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EDA1C-D7CF-40A1-9B68-DB990C315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9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7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9B750-B85B-433D-B207-D56E7883D6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2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8BF4A-23BD-4F66-9EFF-90EE2A183F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75FD6-F863-4A8A-ABA0-ED22717222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0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81E01-8C26-4758-A2D4-CB4940C19A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6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33295-BEB7-4EB5-9706-9BA254E2D2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7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DFDC2-CECC-4355-AE82-2B6C3964D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59E5A-DAC7-4CBE-84BA-C406BC5E8D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4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FD05A2-1854-4DD7-B3C7-29E43EC3C8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4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2CF70-E43D-4358-862E-991FC0251C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43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52B0D-1008-4E74-9DD9-5271398CEA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7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C4C95-A9A0-49B1-9CF9-4CA5751F11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5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7AEF1-D5AF-44C6-A685-50CA4D48A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0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CE0AA-C218-4F6A-B531-DCB1168C57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4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A04C9-C94B-4F70-8EAB-CC447986B8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B7F01-142C-4792-B1A1-E1FDE9F1FD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1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BE72F-3E1A-40A7-94E9-7D6E3212EE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4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D67581-EBAA-4519-BAC8-A77A6A6CFF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6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D023F-6D5C-4E82-B7D0-A7727401C3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0FBF3-4F38-4719-9825-C0B381E950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2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1AD9FC-42E9-487A-9823-805890382A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8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EB9A5-50DD-497F-9509-79DBDC7DCE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5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43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667C1-3A35-4B30-8BDB-EA27234854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4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12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ags" Target="../tags/tag1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23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ags" Target="../tags/tag20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4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ags" Target="../tags/tag22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7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68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ags" Target="../tags/tag12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79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90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6CEA2D-5C8F-45EB-9049-7B91E7AAE86D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20014810"/>
              </p:ext>
            </p:extLst>
          </p:nvPr>
        </p:nvGraphicFramePr>
        <p:xfrm>
          <a:off x="1510" y="1590"/>
          <a:ext cx="146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2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10" y="1590"/>
                        <a:ext cx="146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" y="1"/>
            <a:ext cx="14653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D12BF-578F-4ABF-AE4B-EA194C48F7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3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01858E-B953-4E80-BF14-F65A38E1D7BE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55373822"/>
              </p:ext>
            </p:extLst>
          </p:nvPr>
        </p:nvGraphicFramePr>
        <p:xfrm>
          <a:off x="1500" y="1590"/>
          <a:ext cx="146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00" y="1590"/>
                        <a:ext cx="146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" y="1"/>
            <a:ext cx="14653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75D60B-56B8-490B-B4EB-130D0E7508D4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72457583"/>
              </p:ext>
            </p:extLst>
          </p:nvPr>
        </p:nvGraphicFramePr>
        <p:xfrm>
          <a:off x="1500" y="1590"/>
          <a:ext cx="146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00" y="1590"/>
                        <a:ext cx="146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" y="1"/>
            <a:ext cx="14653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3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5C7ADE-10D6-4002-A7D5-FA96AF434E32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13280596"/>
              </p:ext>
            </p:extLst>
          </p:nvPr>
        </p:nvGraphicFramePr>
        <p:xfrm>
          <a:off x="1500" y="1590"/>
          <a:ext cx="146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00" y="1590"/>
                        <a:ext cx="146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2" y="1"/>
            <a:ext cx="14653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5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ACA4-C5C3-471E-A421-DAA9647C35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1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BD1C83-AB75-43E5-9037-FFFB0DD6E879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705393144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11133-A49D-4819-9D59-6F27830959E3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3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67973586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4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BBC74-A676-48E2-9A20-1CB2E3DF21E8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114379694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6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0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92E29-3E25-4DD5-B4BC-8C2C95C801EF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76381670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7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ED8D41-CFF0-43DB-B726-2B99A29BCF62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76071834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1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5753F-6BC1-46C9-8229-E61C24BC10C8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196434136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0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401A5-C47A-4659-941A-3E2F19D11C8E}" type="datetime1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t>18.02.2026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A0CE-FB47-4628-AF62-2D67A550A453}" type="slidenum">
              <a:rPr lang="ru-RU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b="1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860946115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9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0.xml"/><Relationship Id="rId7" Type="http://schemas.openxmlformats.org/officeDocument/2006/relationships/image" Target="../media/image1.emf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2.xml"/><Relationship Id="rId7" Type="http://schemas.openxmlformats.org/officeDocument/2006/relationships/image" Target="../media/image1.emf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4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image" Target="../media/image1.emf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8.xml"/><Relationship Id="rId7" Type="http://schemas.openxmlformats.org/officeDocument/2006/relationships/image" Target="../media/image1.emf"/><Relationship Id="rId12" Type="http://schemas.openxmlformats.org/officeDocument/2006/relationships/image" Target="../media/image17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tags" Target="../tags/tag50.xml"/><Relationship Id="rId7" Type="http://schemas.openxmlformats.org/officeDocument/2006/relationships/image" Target="../media/image1.emf"/><Relationship Id="rId12" Type="http://schemas.openxmlformats.org/officeDocument/2006/relationships/hyperlink" Target="http://www.gosuslugi.ru/" TargetMode="External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8.xml"/><Relationship Id="rId7" Type="http://schemas.openxmlformats.org/officeDocument/2006/relationships/oleObject" Target="../embeddings/oleObject14.bin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0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4.xml"/><Relationship Id="rId7" Type="http://schemas.openxmlformats.org/officeDocument/2006/relationships/image" Target="../media/image1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12" Type="http://schemas.openxmlformats.org/officeDocument/2006/relationships/chart" Target="../charts/chart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8.xml"/><Relationship Id="rId7" Type="http://schemas.openxmlformats.org/officeDocument/2006/relationships/image" Target="../media/image1.emf"/><Relationship Id="rId12" Type="http://schemas.openxmlformats.org/officeDocument/2006/relationships/chart" Target="../charts/chart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1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7900482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32" y="4437112"/>
            <a:ext cx="8145839" cy="864096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исполняющий обязанности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управления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008112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2427" y="10820"/>
            <a:ext cx="2886134" cy="4685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экологическому, технологическому </a:t>
            </a: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2427" y="526157"/>
            <a:ext cx="375023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  <a:r>
              <a:rPr lang="en-US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СИБИРСКОЕ УПРАВЛЕНИЕ)</a:t>
            </a:r>
            <a:endParaRPr lang="ru-RU" sz="1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47960" y="5681860"/>
            <a:ext cx="6691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59" y="5734590"/>
            <a:ext cx="913374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4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 </a:t>
            </a:r>
            <a:endParaRPr lang="ru-RU" altLang="ru-RU" sz="1400" b="1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9" descr="fsetan_emblema200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3" y="61996"/>
            <a:ext cx="668262" cy="80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259" y="184482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</a:t>
            </a:r>
            <a:endParaRPr lang="ru-RU" sz="32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контрольно-надзорной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27634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 rot="10800000">
            <a:off x="-1" y="0"/>
            <a:ext cx="9144000" cy="1196752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34000">
                <a:schemeClr val="accent1">
                  <a:tint val="44500"/>
                  <a:satMod val="160000"/>
                </a:schemeClr>
              </a:gs>
              <a:gs pos="95000">
                <a:schemeClr val="bg1"/>
              </a:gs>
              <a:gs pos="64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0271" y="1268761"/>
            <a:ext cx="878497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>
              <a:spcBef>
                <a:spcPts val="0"/>
              </a:spcBef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добычи и травматизма со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смертельным исходом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spcBef>
                <a:spcPts val="0"/>
              </a:spcBef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угольной промышленности</a:t>
            </a: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79699"/>
              </p:ext>
            </p:extLst>
          </p:nvPr>
        </p:nvGraphicFramePr>
        <p:xfrm>
          <a:off x="105563" y="1007825"/>
          <a:ext cx="8899687" cy="576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-2" y="1124744"/>
            <a:ext cx="8369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9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6" y="10215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1" y="13558"/>
            <a:ext cx="29749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4" y="504590"/>
            <a:ext cx="3859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33" y="13557"/>
            <a:ext cx="508131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>
                <a:solidFill>
                  <a:prstClr val="white"/>
                </a:solidFill>
              </a:rPr>
              <a:t>С 2014 года на предприятиях угольной отрасли, поднадзорных Сибирскому управлению, произошло 33 аварии, в том числе 27 в шахтах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43"/>
            <a:ext cx="9144000" cy="892096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99827" y="61997"/>
            <a:ext cx="6310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1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Принятые в 2025 году меры по итогу расследования аварий и несчастных случаев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305" y="27952"/>
            <a:ext cx="3126645" cy="4685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</a:t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  <a:endParaRPr lang="ru-RU" sz="1015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9349" y="526157"/>
            <a:ext cx="4062749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  <a:r>
              <a:rPr lang="en-US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СИБИРСКОЕ УПРАВЛЕНИЕ)</a:t>
            </a:r>
            <a:endParaRPr lang="ru-RU" sz="1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9" y="61997"/>
            <a:ext cx="668263" cy="80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8412" y="64904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92135"/>
              </p:ext>
            </p:extLst>
          </p:nvPr>
        </p:nvGraphicFramePr>
        <p:xfrm>
          <a:off x="251521" y="1052737"/>
          <a:ext cx="8568952" cy="4023570"/>
        </p:xfrm>
        <a:graphic>
          <a:graphicData uri="http://schemas.openxmlformats.org/drawingml/2006/table">
            <a:tbl>
              <a:tblPr/>
              <a:tblGrid>
                <a:gridCol w="1082328"/>
                <a:gridCol w="858803"/>
                <a:gridCol w="802923"/>
                <a:gridCol w="976449"/>
                <a:gridCol w="1120562"/>
                <a:gridCol w="767629"/>
                <a:gridCol w="1339100"/>
                <a:gridCol w="810579"/>
                <a:gridCol w="810579"/>
              </a:tblGrid>
              <a:tr h="40635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Принятые меры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происшествия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направлено на согласование КНМ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согласовано КНМ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выявлено нарушений по итогу КНМ и расследований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к ответственности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объявлено предостережений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направлено информационных писем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проведено совещаний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направлено писем в МВД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аварии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(33 организации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ВМ)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смертельные НС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7 АПД)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организаций)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ПС)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групповые НС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организации)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ОПК)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по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Управлению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7530" y="5157192"/>
            <a:ext cx="8568952" cy="1556792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 и смертельного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 расследуются в установленном порядке комиссиями под председательством заместителей руководителя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совещания с руководителями организаций, где допущено учетное событие.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письма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собственников организаций.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43"/>
            <a:ext cx="9144000" cy="892096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851920" y="17922"/>
            <a:ext cx="4933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1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Системные причины </a:t>
            </a:r>
          </a:p>
          <a:p>
            <a:pPr algn="ctr" defTabSz="68581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аварийности и травматизма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305" y="27952"/>
            <a:ext cx="3126645" cy="4685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</a:t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экологическому, технологическому </a:t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атомному надзору</a:t>
            </a:r>
            <a:endParaRPr lang="ru-RU" sz="1015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9349" y="526157"/>
            <a:ext cx="4062749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  <a:r>
              <a:rPr lang="en-US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СИБИРСКОЕ УПРАВЛЕНИЕ)</a:t>
            </a:r>
            <a:endParaRPr lang="ru-RU" sz="1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9" y="61997"/>
            <a:ext cx="668263" cy="80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8412" y="64904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980731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Основные </a:t>
            </a:r>
            <a:r>
              <a:rPr lang="ru-RU" sz="2000" b="1" dirty="0">
                <a:solidFill>
                  <a:prstClr val="black"/>
                </a:solidFill>
              </a:rPr>
              <a:t>системные причины </a:t>
            </a:r>
            <a:r>
              <a:rPr lang="ru-RU" sz="2000" b="1" dirty="0" smtClean="0">
                <a:solidFill>
                  <a:prstClr val="black"/>
                </a:solidFill>
              </a:rPr>
              <a:t>аварийности и травматизма </a:t>
            </a:r>
            <a:r>
              <a:rPr lang="ru-RU" sz="2000" b="1" dirty="0">
                <a:solidFill>
                  <a:prstClr val="black"/>
                </a:solidFill>
              </a:rPr>
              <a:t>на </a:t>
            </a:r>
            <a:r>
              <a:rPr lang="ru-RU" sz="2000" b="1" dirty="0" smtClean="0">
                <a:solidFill>
                  <a:prstClr val="black"/>
                </a:solidFill>
              </a:rPr>
              <a:t>поднадзорных объектах</a:t>
            </a:r>
          </a:p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 системы управления промышленной безопасностью носят формальный характер и не способны в полной мере прогнозировать и предупреждать возникновение критических рисков приводящих к авариям и несчастным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случаям.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опасными методами, системный характер нарушений требований безопасности, допускаемых практически всеми - от рабочих до руководителей.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исполнения проектно-технической документации. Неправильно принятые технические решения неизбежно ведут к авариям и несчастным случаям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персонала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и подрядных организаций,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руководящего состава, не позволяет организовать безопасное производство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125561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014" y="6262145"/>
            <a:ext cx="8319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Наказание не является целью, цель – профилактика!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1286" y="4000518"/>
            <a:ext cx="5864715" cy="227754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21650">
                <a:schemeClr val="accent6">
                  <a:lumMod val="20000"/>
                  <a:lumOff val="80000"/>
                </a:schemeClr>
              </a:gs>
              <a:gs pos="50000">
                <a:srgbClr val="FFFFFF"/>
              </a:gs>
              <a:gs pos="99000">
                <a:schemeClr val="bg1">
                  <a:lumMod val="9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Профилактические мероприятия (ст. 45 248-ФЗ)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1) информирование;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2) обобщение правоприменительной практики;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3) меры стимулирования добросовестности;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4) объявление предостережения;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5) консультирование;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6)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самообследование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7) профилактический визит.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1545" y="6609307"/>
            <a:ext cx="7969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73606" y="6656970"/>
            <a:ext cx="7969339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55170" y="6442113"/>
            <a:ext cx="2133600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614" y="3284984"/>
            <a:ext cx="8729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  <a:t>За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  <a:t>2025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  <a:t>год Управлением объявлено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  <a:t>2103 предостережения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Arial" charset="0"/>
              </a:rPr>
              <a:t>о недопустимости нарушения обязательных требований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8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1" y="13558"/>
            <a:ext cx="29749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6" y="10215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4" y="504590"/>
            <a:ext cx="3859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087928" y="274427"/>
            <a:ext cx="456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17"/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70649"/>
              </p:ext>
            </p:extLst>
          </p:nvPr>
        </p:nvGraphicFramePr>
        <p:xfrm>
          <a:off x="204201" y="1005003"/>
          <a:ext cx="8748868" cy="2160239"/>
        </p:xfrm>
        <a:graphic>
          <a:graphicData uri="http://schemas.openxmlformats.org/drawingml/2006/table">
            <a:tbl>
              <a:tblPr/>
              <a:tblGrid>
                <a:gridCol w="1018525"/>
                <a:gridCol w="360876"/>
                <a:gridCol w="360876"/>
                <a:gridCol w="391740"/>
                <a:gridCol w="379869"/>
                <a:gridCol w="391740"/>
                <a:gridCol w="379869"/>
                <a:gridCol w="351379"/>
                <a:gridCol w="363250"/>
                <a:gridCol w="360876"/>
                <a:gridCol w="334760"/>
                <a:gridCol w="360876"/>
                <a:gridCol w="332386"/>
                <a:gridCol w="322890"/>
                <a:gridCol w="370373"/>
                <a:gridCol w="379869"/>
                <a:gridCol w="360876"/>
                <a:gridCol w="370373"/>
                <a:gridCol w="370373"/>
                <a:gridCol w="427354"/>
                <a:gridCol w="379869"/>
                <a:gridCol w="379869"/>
              </a:tblGrid>
              <a:tr h="375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УТ-ПБ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УТ-ЭЭ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УТ-С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УТ-ГТС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УТ-ТЭ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УТ-Лифт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8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(+;-)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(+;-)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(+;-)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(+;-)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(+;-)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(+;-)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(+;-)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информирование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7973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9399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13815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13168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-647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4620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4620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22709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29342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6633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объявление предостережений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консультирование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4696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4302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-394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1846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8137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3257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профилактические визиты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755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-751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778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-749</a:t>
                      </a:r>
                    </a:p>
                  </a:txBody>
                  <a:tcPr marL="6709" marR="6709" marT="67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8626952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557" y="5877415"/>
            <a:ext cx="554023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1663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cap="all" dirty="0" smtClean="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ИНДИКАТОРЫ риска ВЫЯВЛЕННЫЕ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cap="all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itchFamily="18" charset="0"/>
                <a:cs typeface="Arial" charset="0"/>
              </a:rPr>
              <a:t>за 2025 год    и    за 2024 год </a:t>
            </a:r>
            <a:endParaRPr lang="ru-RU" sz="1400" b="1" u="sng" cap="all" dirty="0">
              <a:solidFill>
                <a:srgbClr val="F79646">
                  <a:lumMod val="40000"/>
                  <a:lumOff val="6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11663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83" y="67151"/>
            <a:ext cx="32194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0" y="525602"/>
            <a:ext cx="41703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07426"/>
              </p:ext>
            </p:extLst>
          </p:nvPr>
        </p:nvGraphicFramePr>
        <p:xfrm>
          <a:off x="323526" y="1124756"/>
          <a:ext cx="8568953" cy="5256572"/>
        </p:xfrm>
        <a:graphic>
          <a:graphicData uri="http://schemas.openxmlformats.org/drawingml/2006/table">
            <a:tbl>
              <a:tblPr/>
              <a:tblGrid>
                <a:gridCol w="2445459"/>
                <a:gridCol w="850595"/>
                <a:gridCol w="850595"/>
                <a:gridCol w="803340"/>
                <a:gridCol w="882097"/>
                <a:gridCol w="886037"/>
                <a:gridCol w="929352"/>
                <a:gridCol w="921478"/>
              </a:tblGrid>
              <a:tr h="216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Субъект РФ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Код индикатора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выявленных индикаторов риска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обращений в органы прокуратуры для согласования КНМ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согласованных органами прокуратуры КНМ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4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ПБ1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Поступление информации о 3 (трех) и более инцидентах,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течение одного календарного года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Алтайский край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ПБ-2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Нарушения ПБ в акте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расслед-ия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аварии, проверить подобные ОПО III и IV класса этого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юр.л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Алтайский край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ПБ-3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лицензии ВХ при эксп-ии ОПО более 4-х месяцев с момента их регистрации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Алтайский край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ПБ-6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Нет ЗЭПБ на ТУ применяемое на ОПО III или IV класса с продлением срока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эксп-ии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ПБ-6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ПБ-6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ПБ-6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Алтайский край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ПБ-6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6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ПБ-7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Нет ЗЭПБ на ЗС эксплуатируемое на ОПО III или IV класса с продлением срока эксплуатации. Нет инф-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 выводе из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ЗС после отриц. ЗЭПБ.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ПБ7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Алтайский край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ПБ7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1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ПБ-8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Наличие положительных ЗЭПБ на ОПО III или IV класса выданных экспертом, выдавшим заведомо ложное ЗЭПБ на этом же ОПО (за два года)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ПБ8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Э-4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Снижение индекса готовности субъекта электроэнергетики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Г4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Увеличение объема добычи более чем на 30% от установленной в ПРГР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ЛЭПБ1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Трехкратный рост ЗЭПБ в сравнении с предыдущим годом 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ЛЭПБ1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ЛЭПБ1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8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ЛЭПБ4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Нет ЗЭПБ в течение 2-х лет с момента получения лицензии, либо в течении одного года с последнего ЗЭПБ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ЛЭПБ4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ЛЭПБ4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ЛЭПБ4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4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Л-2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Отсутствие в реестре опасных технических устройств более 20 рабочих дней со дня ввода в эксплуатацию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Л-2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по Управлению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8" marR="4408" marT="44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4408" marR="4408" marT="4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6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92096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99794" y="9000"/>
            <a:ext cx="64442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1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Количество выявленных индикаторов риска и </a:t>
            </a:r>
          </a:p>
          <a:p>
            <a:pPr algn="r" defTabSz="68581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согласованных КНМ в области промышленной безопасности</a:t>
            </a:r>
          </a:p>
          <a:p>
            <a:pPr algn="r" defTabSz="68581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2025 год</a:t>
            </a:r>
            <a:endParaRPr lang="ru-RU" altLang="ru-RU" sz="1400" b="1" dirty="0">
              <a:solidFill>
                <a:srgbClr val="F79646">
                  <a:lumMod val="40000"/>
                  <a:lumOff val="6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9293" y="10820"/>
            <a:ext cx="3126645" cy="4685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экологическому, технологическому </a:t>
            </a: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атомному надзору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349" y="526157"/>
            <a:ext cx="4062749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  <a:r>
              <a:rPr lang="en-US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СИБИРСКОЕ УПРАВЛЕНИЕ)</a:t>
            </a:r>
            <a:endParaRPr lang="ru-RU" sz="1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86123601"/>
              </p:ext>
            </p:extLst>
          </p:nvPr>
        </p:nvGraphicFramePr>
        <p:xfrm>
          <a:off x="179543" y="864713"/>
          <a:ext cx="8815441" cy="580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9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3" y="61996"/>
            <a:ext cx="668262" cy="80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6296" y="649301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92096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99794" y="9000"/>
            <a:ext cx="64442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1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Количество выявленных индикаторов риска и </a:t>
            </a:r>
          </a:p>
          <a:p>
            <a:pPr algn="r" defTabSz="68581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согласованных КНМ по другим видам надзора</a:t>
            </a:r>
          </a:p>
          <a:p>
            <a:pPr algn="r" defTabSz="68581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2025 год</a:t>
            </a:r>
            <a:endParaRPr lang="ru-RU" altLang="ru-RU" sz="1400" b="1" dirty="0">
              <a:solidFill>
                <a:srgbClr val="F79646">
                  <a:lumMod val="40000"/>
                  <a:lumOff val="6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9293" y="10820"/>
            <a:ext cx="3126645" cy="4685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экологическому, технологическому </a:t>
            </a: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атомному надзору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349" y="526157"/>
            <a:ext cx="4062749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  <a:r>
              <a:rPr lang="en-US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СИБИРСКОЕ УПРАВЛЕНИЕ)</a:t>
            </a:r>
            <a:endParaRPr lang="ru-RU" sz="1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36416144"/>
              </p:ext>
            </p:extLst>
          </p:nvPr>
        </p:nvGraphicFramePr>
        <p:xfrm>
          <a:off x="251520" y="1268760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9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3" y="61996"/>
            <a:ext cx="668262" cy="80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8412" y="649055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4987121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557" y="5877415"/>
            <a:ext cx="554023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100905"/>
              </p:ext>
            </p:extLst>
          </p:nvPr>
        </p:nvGraphicFramePr>
        <p:xfrm>
          <a:off x="251528" y="1136134"/>
          <a:ext cx="8712969" cy="5554318"/>
        </p:xfrm>
        <a:graphic>
          <a:graphicData uri="http://schemas.openxmlformats.org/drawingml/2006/table">
            <a:tbl>
              <a:tblPr firstRow="1" firstCol="1" bandRow="1"/>
              <a:tblGrid>
                <a:gridCol w="3456383"/>
                <a:gridCol w="1656184"/>
                <a:gridCol w="3600402"/>
              </a:tblGrid>
              <a:tr h="564674"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Позиция органов прокуратуры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736" marR="49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 отказов от общего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количества поданных заявлений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Комментарии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Сибирского управления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 fontAlgn="base"/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86278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документов, прилагаемых к заявлению о согласовании проведения внепланового контрольного (надзорного) мероприятия.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736" marR="49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3,3% </a:t>
                      </a:r>
                    </a:p>
                    <a:p>
                      <a:pPr fontAlgn="base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(18 отказов)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Заявления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 проведении КНМ приняты органами прокуратуры  в рассмотрение либо в день начала проведения КНМ, либо позднее (</a:t>
                      </a:r>
                      <a:r>
                        <a:rPr lang="en-US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отказов). </a:t>
                      </a:r>
                    </a:p>
                    <a:p>
                      <a:pPr fontAlgn="base"/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Орган прокуратуры требует приложения предостережения в материал, при этом ссылка на предостережение указана в мотивированном представлении.</a:t>
                      </a:r>
                    </a:p>
                    <a:p>
                      <a:pPr fontAlgn="base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Не приложены документы подтверждающие противоправные действия после выданного предостережения.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Несоблюдение требований, установленных настоящим Федеральным законом, к оформлению решения контрольного (надзорного) органа о проведении внепланового контрольного (надзорного) мероприятия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736" marR="49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18,5 % </a:t>
                      </a:r>
                    </a:p>
                    <a:p>
                      <a:pPr fontAlgn="base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(10 отказов)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Несоответствие сведений о НПА «подтягиваемых» из Реестра обязательных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требований с НПА приказа Ростехнадзора № 81 (</a:t>
                      </a:r>
                      <a:r>
                        <a:rPr lang="en-US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отказов).</a:t>
                      </a:r>
                    </a:p>
                    <a:p>
                      <a:pPr fontAlgn="base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Проблема интеграции сведений из ЕРВК в ЕРКНМ об объекте контроля.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внепланового контрольного (надзорного) мероприятия, противоречащего федеральным законам, нормативным правовым актам Президента Российской Федерации, нормативным правовым актам Правительства Российской Федерации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736" marR="49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8,2 %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fontAlgn="base"/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(26 отказов)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Проблема интеграции сведений из ЕРВК в ЕРКНМ об объекте контроля (</a:t>
                      </a:r>
                      <a:r>
                        <a:rPr lang="en-US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отказа).</a:t>
                      </a:r>
                    </a:p>
                    <a:p>
                      <a:pPr fontAlgn="base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Заявления о проведении КНМ приняты органами прокуратуры  в рассмотрение либо в день начала проведения КНМ, либо позднее (3 отказа). </a:t>
                      </a:r>
                    </a:p>
                    <a:p>
                      <a:pPr fontAlgn="base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 Предлагается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заменить КНМ на проф. мероприятие (5 отказов).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16632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cap="all" dirty="0" smtClean="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Причины отказа в согласовании КНМ по индикаторам риска органами прокуратуры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cap="all" dirty="0" smtClean="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за  </a:t>
            </a:r>
            <a:r>
              <a:rPr lang="ru-RU" sz="1400" b="1" u="sng" cap="all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itchFamily="18" charset="0"/>
                <a:cs typeface="Arial" charset="0"/>
              </a:rPr>
              <a:t>2025 год</a:t>
            </a:r>
            <a:endParaRPr lang="ru-RU" sz="1400" b="1" u="sng" cap="all" dirty="0">
              <a:solidFill>
                <a:srgbClr val="F79646">
                  <a:lumMod val="40000"/>
                  <a:lumOff val="6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11663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83" y="67151"/>
            <a:ext cx="32194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0" y="525602"/>
            <a:ext cx="41703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4597288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557" y="5877415"/>
            <a:ext cx="554023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1663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cap="all" dirty="0" smtClean="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Итоги проведенных </a:t>
            </a:r>
            <a:r>
              <a:rPr lang="ru-RU" sz="1400" b="1" u="sng" cap="all" dirty="0" err="1" smtClean="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кнм</a:t>
            </a:r>
            <a:r>
              <a:rPr lang="ru-RU" sz="1400" b="1" u="sng" cap="all" dirty="0" smtClean="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 по индикаторам риска за </a:t>
            </a:r>
            <a:r>
              <a:rPr lang="ru-RU" sz="1400" b="1" u="sng" cap="all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itchFamily="18" charset="0"/>
                <a:cs typeface="Arial" charset="0"/>
              </a:rPr>
              <a:t> 2025 год</a:t>
            </a:r>
            <a:endParaRPr lang="ru-RU" sz="1400" b="1" u="sng" cap="all" dirty="0">
              <a:solidFill>
                <a:srgbClr val="F79646">
                  <a:lumMod val="40000"/>
                  <a:lumOff val="60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11663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83" y="67151"/>
            <a:ext cx="32194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0" y="525602"/>
            <a:ext cx="41703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057152"/>
              </p:ext>
            </p:extLst>
          </p:nvPr>
        </p:nvGraphicFramePr>
        <p:xfrm>
          <a:off x="179519" y="1012782"/>
          <a:ext cx="8784974" cy="5700139"/>
        </p:xfrm>
        <a:graphic>
          <a:graphicData uri="http://schemas.openxmlformats.org/drawingml/2006/table">
            <a:tbl>
              <a:tblPr/>
              <a:tblGrid>
                <a:gridCol w="1502219"/>
                <a:gridCol w="1886787"/>
                <a:gridCol w="576851"/>
                <a:gridCol w="576851"/>
                <a:gridCol w="576851"/>
                <a:gridCol w="793173"/>
                <a:gridCol w="2872242"/>
              </a:tblGrid>
              <a:tr h="360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Субъект РФ</a:t>
                      </a:r>
                    </a:p>
                  </a:txBody>
                  <a:tcPr marL="4334" marR="4334" marT="4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Вид надзора</a:t>
                      </a:r>
                    </a:p>
                  </a:txBody>
                  <a:tcPr marL="4334" marR="4334" marT="4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Код индикатора</a:t>
                      </a:r>
                    </a:p>
                  </a:txBody>
                  <a:tcPr marL="4334" marR="4334" marT="4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Предостережения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проведенных КНМ</a:t>
                      </a:r>
                    </a:p>
                  </a:txBody>
                  <a:tcPr marL="4334" marR="4334" marT="4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выявленных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 </a:t>
                      </a:r>
                    </a:p>
                  </a:txBody>
                  <a:tcPr marL="4334" marR="4334" marT="43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6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Поступление информации о 3 (трех) и более инцидентах,  в течение одного календарного года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ПБ1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к ответственности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юр.л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дл.л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ПБ1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к ответственности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юр.л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ПБ1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к ответственности  2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юр.л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и 12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дл.л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6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1" i="1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ПБ-3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лицензии ВХ при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эксплуатации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ОПО более 4-х месяцев с момента их регистрации.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ПБ3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к ответственности  2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юр.л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ПБ3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привлечено к ответственности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юр.л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(АПД 90 суток)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Алтайский край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ПБ3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привлечено к ответственности  2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юр.л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(штраф и АПД 90 суток)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69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ПБ-6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Нет ЗЭПБ на ТУ применяемое на ОПО III или IV класса с продлением срока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эксп-ии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ПБ6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привлечено к ответственности  3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юр.л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4801" marR="4801" marT="4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ПБ6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привлечено к ответственности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юр.л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0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ПБ-7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Нет ЗЭПБ на ЗС эксплуатируемое на ОПО III или IV класса с продлением срока эксплуатации.                                                                                                                 Нет информации о выводе из эксплуатации ЗС после отриц. ЗЭПБ.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ПБ7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привлечено к ответственности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юр.л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.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Алтайский край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ПБ7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к ответственности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юр.л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по решению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суда в виде штрафа 100т.р.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3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1" i="1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ПБ-8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Наличие положительных ЗЭПБ на ОПО III или IV класса выданных экспертом, выдавшим заведомо ложное ЗЭПБ на этом же ОПО (за два года)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ПБ8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к ответственности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юр.л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дл.л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1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1" i="1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Э-4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Снижение индекса готовности субъекта электроэнергетики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Энергетический надзор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Э4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привлечено к ответственности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юр.л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в виде штрафа и 2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дл.л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(1 штраф и 1 предупреждение)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6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1" i="1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Г4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Увеличение объема добычи более чем на 30% от установленной в ПРГР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Горный надзор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Г4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к ответственности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дл.л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6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1" i="1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ЛЭПБ1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- Трехкратный рост ЗЭПБ в сравнении с предыдущим годом 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Лицензионный контроль ЭПБ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ЛЭПБ1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к ответственности 1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юл.л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6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1" i="1" u="sng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ЛЭПБ4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- Нет ЗЭПБ в течение 2-х лет с момента получения лицензии, либо в течении одного года с последней ЗЭПБ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8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Лицензионный контроль ЭПБ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ЛЭПБ4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организация сдала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лицензию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ходе проверки</a:t>
                      </a: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по Управлению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к ответственности 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юр.л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и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дл.л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двух случаях </a:t>
                      </a:r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 по 90 суток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334" marR="4334" marT="43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7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0325720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639" y="1670489"/>
            <a:ext cx="8644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Развивать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и укреплять работу по профилактике нарушений, действовать на опережение и устранять любые предпосылки возникновения аварий и несчастных случаев.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507" y="2283105"/>
            <a:ext cx="8368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Необходимо усиль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работу по выявлению срабатывания индикаторов риска нарушений обязательных требований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А также проводить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профилактические визиты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при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осуществлении видов государственного контроля (надзора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). Применять меры стимулирования добросовестности к контролируемым лицам.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5639" y="3225949"/>
            <a:ext cx="8644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Повышать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информированность общественности, юридических лиц и индивидуальных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предпринимателей.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9844" y="4683432"/>
            <a:ext cx="8644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Принимать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незамедлительные меры реагирования при получении информации или сведений от граждан, общественных, профсоюзных организаций или надзорных органов об имеющихся нарушениях, которые представляют угрозу жизни и здоровью людей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8507" y="3789040"/>
            <a:ext cx="8368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Продолжить проведение публичных обсуждений, размещение информационных материалов на официальном сайте Управления, проведение рабочих встреч с представителями поднадзорных организаций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9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6" y="10215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1" y="13558"/>
            <a:ext cx="29749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4" y="504590"/>
            <a:ext cx="3859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50" y="234853"/>
            <a:ext cx="4480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u="sng" kern="0" cap="all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О дальнейшей работе Сибирского управления в рамках полномочий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507" y="1269881"/>
            <a:ext cx="8288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проведения плановых контрольных (надзорных) мероприятий</a:t>
            </a:r>
          </a:p>
        </p:txBody>
      </p:sp>
      <p:pic>
        <p:nvPicPr>
          <p:cNvPr id="23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" y="1181447"/>
            <a:ext cx="515421" cy="5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3" y="1690259"/>
            <a:ext cx="515421" cy="5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3" y="3207465"/>
            <a:ext cx="515421" cy="5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8" y="4607523"/>
            <a:ext cx="515421" cy="5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8618202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7" name="Рисунок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008112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2427" y="10820"/>
            <a:ext cx="2886134" cy="4685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Федеральная </a:t>
            </a: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экологическому, технологическому </a:t>
            </a: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15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15" b="1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атомному надзору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2427" y="526157"/>
            <a:ext cx="3750230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РОСТЕХНАДЗОР</a:t>
            </a:r>
            <a:r>
              <a:rPr lang="en-US" sz="12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СИБИРСКОЕ УПРАВЛЕНИЕ)</a:t>
            </a:r>
            <a:endParaRPr lang="ru-RU" sz="1000" b="1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9" descr="fsetan_emblema200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3" y="61996"/>
            <a:ext cx="668262" cy="80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18457" y="1052736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1628800"/>
            <a:ext cx="80046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О результатах правоприменительной практики Сибирского управления Ростехнадзора за 2025 год;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О </a:t>
            </a:r>
            <a:r>
              <a:rPr lang="ru-RU" dirty="0">
                <a:latin typeface="Arial Narrow" panose="020B0606020202030204" pitchFamily="34" charset="0"/>
              </a:rPr>
              <a:t>результатах правоприменительной практики Сибирского управления Ростехнадзора за 2025 год при осуществлении федерального государственного энергетического надзора в сфере электроэнергетики;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О </a:t>
            </a:r>
            <a:r>
              <a:rPr lang="ru-RU" dirty="0">
                <a:latin typeface="Arial Narrow" panose="020B0606020202030204" pitchFamily="34" charset="0"/>
              </a:rPr>
              <a:t>правилах расследования причин аварий и инцидентов в электроэнергетике и новом Порядке передачи оперативной информации об авариях и инцидентах в электроэнергетике;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О </a:t>
            </a:r>
            <a:r>
              <a:rPr lang="ru-RU" dirty="0">
                <a:latin typeface="Arial Narrow" panose="020B0606020202030204" pitchFamily="34" charset="0"/>
              </a:rPr>
              <a:t>подготовке к прохождению весеннего паводка 2026 года.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По </a:t>
            </a:r>
            <a:r>
              <a:rPr lang="ru-RU" dirty="0">
                <a:latin typeface="Arial Narrow" panose="020B0606020202030204" pitchFamily="34" charset="0"/>
              </a:rPr>
              <a:t>вопросам профилактики и противодействия коррупции.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5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4" y="1452846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4" y="2348880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3" y="3416565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3" y="4365104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0" y="5036890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7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3791754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284285" y="7938"/>
            <a:ext cx="28135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9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6" y="10215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1" y="13558"/>
            <a:ext cx="29749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4" y="504590"/>
            <a:ext cx="3859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877380" y="1007824"/>
            <a:ext cx="83240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Государственные услуги в электронной форме</a:t>
            </a:r>
            <a:endParaRPr kumimoji="0" lang="ru-RU" sz="16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84046" y="1556792"/>
            <a:ext cx="81804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получения государственных услуг в электронной форме через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Единый портал государственных и муниципальных услуг/функций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круглосуточная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услуги из любого удобного места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бесконтактный документооборот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государственных услуг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повышение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оперативности принимаемых решений за счёт обеспечения электронного взаимодействия между ведомствами в процессе оказания государственной услуги.</a:t>
            </a:r>
          </a:p>
        </p:txBody>
      </p:sp>
      <p:pic>
        <p:nvPicPr>
          <p:cNvPr id="33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1" y="2258263"/>
            <a:ext cx="515421" cy="5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1" y="2773684"/>
            <a:ext cx="515421" cy="5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9" y="3412386"/>
            <a:ext cx="515421" cy="5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1" y="3915572"/>
            <a:ext cx="515421" cy="5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8" y="4430993"/>
            <a:ext cx="515421" cy="5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 txBox="1">
            <a:spLocks/>
          </p:cNvSpPr>
          <p:nvPr/>
        </p:nvSpPr>
        <p:spPr>
          <a:xfrm>
            <a:off x="8733251" y="5714486"/>
            <a:ext cx="558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F814217-A692-4320-9F69-D25E0A5EB74C}" type="slidenum">
              <a:rPr lang="ru-RU" b="0" smtClean="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b="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9460" y="1012701"/>
            <a:ext cx="58155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0" dirty="0" smtClean="0">
                <a:solidFill>
                  <a:prstClr val="black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01.01.2026 год Управлению поднадзорно: </a:t>
            </a:r>
            <a:endParaRPr lang="ru-RU" sz="1600" b="0" dirty="0">
              <a:solidFill>
                <a:prstClr val="black">
                  <a:lumMod val="9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7872" y="1351255"/>
            <a:ext cx="645873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4372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организации, осуществляющие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11710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теплосетевые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	более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378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	около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	около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	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тыс. км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3" descr="https://vsednr.ru/wp-content/uploads/2021/04/ochistnoy-zab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9" y="1276884"/>
            <a:ext cx="2044081" cy="14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5" descr="https://img-fotki.yandex.ru/get/6814/51604349.144/0_bf9ba_64df8e6c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" y="2924950"/>
            <a:ext cx="2044082" cy="16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0" y="4823920"/>
            <a:ext cx="2044267" cy="12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78743"/>
              </p:ext>
            </p:extLst>
          </p:nvPr>
        </p:nvGraphicFramePr>
        <p:xfrm>
          <a:off x="2531227" y="4365104"/>
          <a:ext cx="6432843" cy="1991868"/>
        </p:xfrm>
        <a:graphic>
          <a:graphicData uri="http://schemas.openxmlformats.org/drawingml/2006/table">
            <a:tbl>
              <a:tblPr firstRow="1" bandRow="1"/>
              <a:tblGrid>
                <a:gridCol w="1661683"/>
                <a:gridCol w="1218636"/>
                <a:gridCol w="1178504"/>
                <a:gridCol w="1187010"/>
                <a:gridCol w="1187010"/>
              </a:tblGrid>
              <a:tr h="3016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Класс опасности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чрезвычайно высокая опасность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высокая опасность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средняя опасность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4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низкая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опасность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406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по Управлению: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25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25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5 684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25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5 244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25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42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11663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4375" y="195900"/>
            <a:ext cx="80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опасных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эксплуатирующих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поднадзорных Сибирскому управлению Ростехнадзора</a:t>
            </a:r>
          </a:p>
        </p:txBody>
      </p:sp>
    </p:spTree>
    <p:extLst>
      <p:ext uri="{BB962C8B-B14F-4D97-AF65-F5344CB8AC3E}">
        <p14:creationId xmlns:p14="http://schemas.microsoft.com/office/powerpoint/2010/main" val="10479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6943222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7198" y="5949281"/>
            <a:ext cx="554023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24591" y="215771"/>
            <a:ext cx="80477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cap="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2000" b="1" kern="0" cap="all" dirty="0">
                <a:solidFill>
                  <a:schemeClr val="bg1"/>
                </a:solidFill>
                <a:cs typeface="Times New Roman" panose="02020603050405020304" pitchFamily="18" charset="0"/>
              </a:rPr>
              <a:t>показателей надзорной деятельности по </a:t>
            </a:r>
            <a:r>
              <a:rPr lang="ru-RU" sz="2000" b="1" kern="0" cap="all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ОСНОВНЫМ видам </a:t>
            </a:r>
            <a:r>
              <a:rPr lang="ru-RU" sz="2000" b="1" kern="0" cap="all" dirty="0">
                <a:solidFill>
                  <a:schemeClr val="bg1"/>
                </a:solidFill>
                <a:cs typeface="Times New Roman" panose="02020603050405020304" pitchFamily="18" charset="0"/>
              </a:rPr>
              <a:t>надзора</a:t>
            </a:r>
            <a:endParaRPr kumimoji="0" lang="ru-RU" sz="2000" b="1" i="0" strike="noStrike" kern="0" cap="all" spc="0" normalizeH="0" noProof="0" dirty="0">
              <a:ln>
                <a:noFill/>
              </a:ln>
              <a:solidFill>
                <a:schemeClr val="bg1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04310"/>
              </p:ext>
            </p:extLst>
          </p:nvPr>
        </p:nvGraphicFramePr>
        <p:xfrm>
          <a:off x="232653" y="1412776"/>
          <a:ext cx="8727573" cy="4547267"/>
        </p:xfrm>
        <a:graphic>
          <a:graphicData uri="http://schemas.openxmlformats.org/drawingml/2006/table">
            <a:tbl>
              <a:tblPr/>
              <a:tblGrid>
                <a:gridCol w="575109"/>
                <a:gridCol w="2753158"/>
                <a:gridCol w="1650746"/>
                <a:gridCol w="1226802"/>
                <a:gridCol w="1158646"/>
                <a:gridCol w="1363112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Промышленная безопасность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Энергонадзор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ГТС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Строительный надзор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плановых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внеплановых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пост.надзор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5936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выявленных нарушений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21981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12020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546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1255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кол-во адм.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наказаний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4683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584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495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3548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редостережения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764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847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адм.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178760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5863,6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адм.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штрафов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5480" marR="5480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96975,9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1305,15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3800</a:t>
                      </a:r>
                    </a:p>
                  </a:txBody>
                  <a:tcPr marL="8792" marR="8792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11663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9448336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7198" y="5949281"/>
            <a:ext cx="554023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11663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467544" y="1268760"/>
            <a:ext cx="8484565" cy="1746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1B6FD"/>
              </a:buClr>
              <a:buFont typeface="Symbol" pitchFamily="18" charset="2"/>
              <a:buNone/>
              <a:defRPr/>
            </a:pPr>
            <a:r>
              <a:rPr lang="ru-RU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программы газификации (</a:t>
            </a:r>
            <a:r>
              <a:rPr lang="ru-RU" sz="1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догазификации</a:t>
            </a:r>
            <a:r>
              <a:rPr lang="ru-RU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регионов Сибирское управление Ростехнадзора приняло участие в 1412 комиссиях в приёмке сетей газораспределения и </a:t>
            </a:r>
            <a:r>
              <a:rPr lang="ru-RU" sz="1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газопотребления</a:t>
            </a:r>
            <a:r>
              <a:rPr lang="ru-RU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на территориях подконтрольных субъектов в соответствии с требованиями Технического регламента о безопасности сетей газораспределения и газопотребления, утверждённого постановлением Правительства Российской Федерации от 29.10.2010 № 870.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1619" y="464153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17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выдаче разрешений на допуск в эксплуатацию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71184"/>
              </p:ext>
            </p:extLst>
          </p:nvPr>
        </p:nvGraphicFramePr>
        <p:xfrm>
          <a:off x="251554" y="5661248"/>
          <a:ext cx="3959932" cy="822960"/>
        </p:xfrm>
        <a:graphic>
          <a:graphicData uri="http://schemas.openxmlformats.org/drawingml/2006/table">
            <a:tbl>
              <a:tblPr/>
              <a:tblGrid>
                <a:gridCol w="3095836"/>
                <a:gridCol w="864096"/>
              </a:tblGrid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Допущено в эксплуатацию новых, реконструированных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тепловых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энергоустановок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52502"/>
              </p:ext>
            </p:extLst>
          </p:nvPr>
        </p:nvGraphicFramePr>
        <p:xfrm>
          <a:off x="4883590" y="5661248"/>
          <a:ext cx="3985332" cy="832485"/>
        </p:xfrm>
        <a:graphic>
          <a:graphicData uri="http://schemas.openxmlformats.org/drawingml/2006/table">
            <a:tbl>
              <a:tblPr/>
              <a:tblGrid>
                <a:gridCol w="3121236"/>
                <a:gridCol w="864096"/>
              </a:tblGrid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Допущено в эксплуатацию новых, реконструированных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электроустановок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H="1">
            <a:off x="1486710" y="5013176"/>
            <a:ext cx="504056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76256" y="5013176"/>
            <a:ext cx="432048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9046"/>
              </p:ext>
            </p:extLst>
          </p:nvPr>
        </p:nvGraphicFramePr>
        <p:xfrm>
          <a:off x="1043606" y="3140968"/>
          <a:ext cx="7056785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357"/>
                <a:gridCol w="1411357"/>
                <a:gridCol w="1411357"/>
                <a:gridCol w="1411357"/>
                <a:gridCol w="1411357"/>
              </a:tblGrid>
              <a:tr h="4909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 Республика Алтай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10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0089872"/>
              </p:ext>
            </p:extLst>
          </p:nvPr>
        </p:nvGraphicFramePr>
        <p:xfrm>
          <a:off x="1466" y="1588"/>
          <a:ext cx="146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9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6" y="1588"/>
                        <a:ext cx="1466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7198" y="5949281"/>
            <a:ext cx="554023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11663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288233"/>
            <a:ext cx="80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взаимодействии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787" y="1109457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Сибирским управлением Ростехнадзора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соглашения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информационном обмене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гражданской обороны и защиты в чрезвычайных ситуациях с главными управлениями МЧС России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субъектам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Кемеровская, Новосибирская, Томская, Омская, Амурская области; Алтайский край; Республика Алтай; Красноярский край.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820" y="2605759"/>
            <a:ext cx="86409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Управление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штабных тренировках, заседаниях комиссии (КЧС и ОПБ), проверках готовности по вопросам обеспечения безаварийного пропуска паводков, а также защиты населенных пунктов, объектов экономики и социальной инфраструктуры от ландшафтных (природных)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пожаров.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комплексных учениях по подтверждению готовности эксплуатирующих организаций к действиям по локализации разливов нефти и нефтепродуктов и ликвидации разливов нефти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межведомственной комиссии в марте-апреле 2025 года совместно с территориальными органами МЧС России проведены обследования 32 ГТС (Алтайский край – 23, Новосибирская область – 8, Томская область – 1). В осенний период 2025 года проведены обследования 9 защитных ГТС на территории Томской области и 11 ГТС на территории Республики Алтай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комплексных учениях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объектах трубопроводного транспорта по подтверждению готовности эксплуатирующих организаций к действиям по локализации разливов нефти и нефтепродуктов и ликвидации разливов нефти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3323676"/>
              </p:ext>
            </p:extLst>
          </p:nvPr>
        </p:nvGraphicFramePr>
        <p:xfrm>
          <a:off x="1510" y="1590"/>
          <a:ext cx="146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0" y="1590"/>
                        <a:ext cx="146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1"/>
            <a:ext cx="14653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69802"/>
              </p:ext>
            </p:extLst>
          </p:nvPr>
        </p:nvGraphicFramePr>
        <p:xfrm>
          <a:off x="251521" y="1124746"/>
          <a:ext cx="8770908" cy="5513227"/>
        </p:xfrm>
        <a:graphic>
          <a:graphicData uri="http://schemas.openxmlformats.org/drawingml/2006/table">
            <a:tbl>
              <a:tblPr/>
              <a:tblGrid>
                <a:gridCol w="283824"/>
                <a:gridCol w="3391379"/>
                <a:gridCol w="475193"/>
                <a:gridCol w="388938"/>
                <a:gridCol w="384688"/>
                <a:gridCol w="461628"/>
                <a:gridCol w="384688"/>
                <a:gridCol w="384688"/>
                <a:gridCol w="538565"/>
                <a:gridCol w="384688"/>
                <a:gridCol w="384688"/>
                <a:gridCol w="538565"/>
                <a:gridCol w="384688"/>
                <a:gridCol w="384688"/>
              </a:tblGrid>
              <a:tr h="267719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 надзора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Смертельный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Тяжелый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Общий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Аварии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в угольной промышленности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9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в горнорудной и нерудной промышленности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Энергетический надзор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за металлургическими и коксохимическими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производствами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за объектами нефтехимической и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нефтегазоперерабатывающей отросли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за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грузоподъемными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механизмами и подъемными сооружениями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за объектами оборонно-промышленного комплекса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Котлонадзор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за объектами магистрального трубопроводного транспорта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за объектами газораспределения и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газопотребления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за объектами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нефтегазодобычи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за предприятиями химического комплекса</a:t>
                      </a: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Надзор за взрывчатыми материалами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3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по Управлению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3" marR="4273" marT="4629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104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123" marR="7123" marT="771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 flipV="1">
            <a:off x="7092280" y="6858000"/>
            <a:ext cx="2133600" cy="171400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6" name="Picture 1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275856" y="87740"/>
            <a:ext cx="5868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b="1" u="sng" kern="0" cap="all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Об АВАРИЯХ, </a:t>
            </a:r>
            <a:r>
              <a:rPr lang="ru-RU" sz="1600" b="1" u="sng" kern="0" cap="all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смертельном </a:t>
            </a:r>
            <a:r>
              <a:rPr lang="ru-RU" sz="1600" b="1" u="sng" kern="0" cap="all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И ТЯЖЕЛОМ травматизме </a:t>
            </a:r>
            <a:r>
              <a:rPr lang="ru-RU" sz="1600" b="1" u="sng" kern="0" cap="all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на поднадзорных предприятиях за </a:t>
            </a:r>
            <a:r>
              <a:rPr lang="ru-RU" sz="1600" b="1" u="sng" kern="0" cap="all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2023-2025 года по </a:t>
            </a:r>
            <a:r>
              <a:rPr lang="ru-RU" sz="1600" b="1" u="sng" kern="0" cap="all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видам надзора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11663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" name="Picture 1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98" y="36477"/>
            <a:ext cx="32194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9" name="Picture 1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7" y="519065"/>
            <a:ext cx="3859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0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389404"/>
              </p:ext>
            </p:extLst>
          </p:nvPr>
        </p:nvGraphicFramePr>
        <p:xfrm>
          <a:off x="1500" y="1590"/>
          <a:ext cx="146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0" y="1590"/>
                        <a:ext cx="146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1"/>
            <a:ext cx="14653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8260" y="6492947"/>
            <a:ext cx="2133600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6" name="Picture 1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923928" y="87740"/>
            <a:ext cx="5220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kern="0" cap="all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Распределение аварий </a:t>
            </a:r>
          </a:p>
          <a:p>
            <a:pPr algn="ctr">
              <a:defRPr/>
            </a:pPr>
            <a:r>
              <a:rPr lang="ru-RU" sz="1600" b="1" u="sng" kern="0" cap="all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u="sng" kern="0" cap="all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классам </a:t>
            </a:r>
            <a:r>
              <a:rPr lang="ru-RU" sz="1600" b="1" u="sng" kern="0" cap="all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опасности </a:t>
            </a:r>
          </a:p>
          <a:p>
            <a:pPr algn="ctr">
              <a:defRPr/>
            </a:pPr>
            <a:r>
              <a:rPr lang="ru-RU" sz="1600" b="1" u="sng" kern="0" cap="all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за 2020-2025 года</a:t>
            </a:r>
            <a:endParaRPr lang="ru-RU" sz="1600" b="1" u="sng" kern="0" cap="all" dirty="0">
              <a:solidFill>
                <a:prstClr val="white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11663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" name="Picture 1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98" y="36477"/>
            <a:ext cx="32194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9" name="Picture 1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7" y="519065"/>
            <a:ext cx="3859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428501"/>
              </p:ext>
            </p:extLst>
          </p:nvPr>
        </p:nvGraphicFramePr>
        <p:xfrm>
          <a:off x="251523" y="1196755"/>
          <a:ext cx="4320478" cy="5472992"/>
        </p:xfrm>
        <a:graphic>
          <a:graphicData uri="http://schemas.openxmlformats.org/drawingml/2006/table">
            <a:tbl>
              <a:tblPr/>
              <a:tblGrid>
                <a:gridCol w="1201936"/>
                <a:gridCol w="519757"/>
                <a:gridCol w="519757"/>
                <a:gridCol w="519757"/>
                <a:gridCol w="519757"/>
                <a:gridCol w="519757"/>
                <a:gridCol w="519757"/>
              </a:tblGrid>
              <a:tr h="36394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аварий по классам опасности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опасности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Энергонадзор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Управлению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767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4652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этом аварии на ОПО IV класса опасности в 85% случаев произошли при эксплуатации подъемных механизмов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3;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- 1;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3).</a:t>
                      </a:r>
                    </a:p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сравнении с авариями на шахтах- это 46%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от общего числа аварий на ОПО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класса опасности. </a:t>
                      </a:r>
                    </a:p>
                    <a:p>
                      <a:pPr algn="l" fontAlgn="t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4156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ОПО III класса опасности в 50% случаев произошли на объектах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газопотребеления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2;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- 1).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27840104"/>
              </p:ext>
            </p:extLst>
          </p:nvPr>
        </p:nvGraphicFramePr>
        <p:xfrm>
          <a:off x="4572001" y="1124744"/>
          <a:ext cx="455931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948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0931665"/>
              </p:ext>
            </p:extLst>
          </p:nvPr>
        </p:nvGraphicFramePr>
        <p:xfrm>
          <a:off x="1500" y="1590"/>
          <a:ext cx="146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0" y="1590"/>
                        <a:ext cx="146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1"/>
            <a:ext cx="14653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8260" y="6492947"/>
            <a:ext cx="2133600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6" name="Picture 1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563890" y="87740"/>
            <a:ext cx="5580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kern="0" cap="all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Распределение смертельного травматизма по </a:t>
            </a:r>
            <a:r>
              <a:rPr lang="ru-RU" sz="1600" b="1" u="sng" kern="0" cap="all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классам </a:t>
            </a:r>
            <a:r>
              <a:rPr lang="ru-RU" sz="1600" b="1" u="sng" kern="0" cap="all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опасности </a:t>
            </a:r>
          </a:p>
          <a:p>
            <a:pPr algn="ctr">
              <a:defRPr/>
            </a:pPr>
            <a:r>
              <a:rPr lang="ru-RU" sz="1600" b="1" u="sng" kern="0" cap="all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за 2020-2025 года</a:t>
            </a:r>
            <a:endParaRPr lang="ru-RU" sz="1600" b="1" u="sng" kern="0" cap="all" dirty="0">
              <a:solidFill>
                <a:prstClr val="white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" y="116635"/>
            <a:ext cx="6651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8" name="Picture 1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98" y="36477"/>
            <a:ext cx="32194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9" name="Picture 1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7" y="519065"/>
            <a:ext cx="38592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45731"/>
              </p:ext>
            </p:extLst>
          </p:nvPr>
        </p:nvGraphicFramePr>
        <p:xfrm>
          <a:off x="251555" y="1124745"/>
          <a:ext cx="4320479" cy="5599561"/>
        </p:xfrm>
        <a:graphic>
          <a:graphicData uri="http://schemas.openxmlformats.org/drawingml/2006/table">
            <a:tbl>
              <a:tblPr/>
              <a:tblGrid>
                <a:gridCol w="1201937"/>
                <a:gridCol w="519757"/>
                <a:gridCol w="519757"/>
                <a:gridCol w="519757"/>
                <a:gridCol w="519757"/>
                <a:gridCol w="519757"/>
                <a:gridCol w="519757"/>
              </a:tblGrid>
              <a:tr h="50405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смертельных несчастных случаев по классам опасности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опасности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Энергонадзор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Управлению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526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0113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этом несчастные случаи на ОПО IV класса опасности в 92% случаев произошли при эксплуатации подъемных механизмов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- 3;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объекты, на которых происходят смертельные несчастные случаи – это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ШАХТЫ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(60% от общего количества за период 2020-2025 года)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23596132"/>
              </p:ext>
            </p:extLst>
          </p:nvPr>
        </p:nvGraphicFramePr>
        <p:xfrm>
          <a:off x="4440710" y="1052736"/>
          <a:ext cx="470332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2912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7076</TotalTime>
  <Words>3062</Words>
  <Application>Microsoft Office PowerPoint</Application>
  <PresentationFormat>Экран (4:3)</PresentationFormat>
  <Paragraphs>1195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4_Тема Office</vt:lpstr>
      <vt:lpstr>20_Тема Office</vt:lpstr>
      <vt:lpstr>1_Тема Office</vt:lpstr>
      <vt:lpstr>2_Тема Office</vt:lpstr>
      <vt:lpstr>8_Тема Office</vt:lpstr>
      <vt:lpstr>10_Тема Office</vt:lpstr>
      <vt:lpstr>7_Тема Office</vt:lpstr>
      <vt:lpstr>3_Тема Office</vt:lpstr>
      <vt:lpstr>5_Тема Office</vt:lpstr>
      <vt:lpstr>12_Тема Office</vt:lpstr>
      <vt:lpstr>13_Тема Office</vt:lpstr>
      <vt:lpstr>14_Тема Office</vt:lpstr>
      <vt:lpstr>15_Тема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Ольга Дмитриевна Дерксен</cp:lastModifiedBy>
  <cp:revision>829</cp:revision>
  <cp:lastPrinted>2026-01-27T01:54:19Z</cp:lastPrinted>
  <dcterms:created xsi:type="dcterms:W3CDTF">2022-09-30T06:45:04Z</dcterms:created>
  <dcterms:modified xsi:type="dcterms:W3CDTF">2026-02-18T09:23:41Z</dcterms:modified>
</cp:coreProperties>
</file>